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767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828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8077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046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6777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820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151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111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67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29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466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80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384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062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986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2F743-63B8-46A7-A245-82A884B3313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535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torch.org/hub/ultralytics_yolov5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99642B-4BE4-E685-8054-0EEC55447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833" y="775230"/>
            <a:ext cx="9660467" cy="2387600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Детектирование и классификация тарелок.</a:t>
            </a:r>
          </a:p>
        </p:txBody>
      </p:sp>
    </p:spTree>
    <p:extLst>
      <p:ext uri="{BB962C8B-B14F-4D97-AF65-F5344CB8AC3E}">
        <p14:creationId xmlns:p14="http://schemas.microsoft.com/office/powerpoint/2010/main" val="1488924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CC763-0082-CFC9-B53E-0E3D7582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приложения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6B077977-3C2B-FFD7-4341-9BCC0DBC4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0250"/>
            <a:ext cx="10515600" cy="4325499"/>
          </a:xfrm>
        </p:spPr>
      </p:pic>
    </p:spTree>
    <p:extLst>
      <p:ext uri="{BB962C8B-B14F-4D97-AF65-F5344CB8AC3E}">
        <p14:creationId xmlns:p14="http://schemas.microsoft.com/office/powerpoint/2010/main" val="97238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81AA6-C475-1220-FD4E-D7E14B77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 их характеристики моделей</a:t>
            </a:r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6D2B228F-FCEF-41C7-FAE0-0FA0EA1BF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744" y="1690686"/>
            <a:ext cx="6687256" cy="3761582"/>
          </a:xfr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E217C75-3156-F398-1696-69BDD4C8D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2" y="1690686"/>
            <a:ext cx="5398261" cy="22310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407496-9F67-10C0-9AEA-5052DB92B112}"/>
              </a:ext>
            </a:extLst>
          </p:cNvPr>
          <p:cNvSpPr txBox="1"/>
          <p:nvPr/>
        </p:nvSpPr>
        <p:spPr>
          <a:xfrm>
            <a:off x="333672" y="4184551"/>
            <a:ext cx="53982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детектирования и первичной классификации объектов используется обученная модель YOLOV5, а именно версия YOLOV5(</a:t>
            </a:r>
            <a:r>
              <a:rPr lang="ru-RU" dirty="0" err="1"/>
              <a:t>small</a:t>
            </a:r>
            <a:r>
              <a:rPr lang="ru-RU" dirty="0"/>
              <a:t>) поскольку это самая быстрая модель если верить данным разработчика, а для работы в реальном времени это самый важный параметр. Сама модель взята с хаба моделей </a:t>
            </a:r>
            <a:r>
              <a:rPr lang="ru-RU" dirty="0" err="1"/>
              <a:t>pytorch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7395E-7D97-BE65-47C5-F62193835218}"/>
              </a:ext>
            </a:extLst>
          </p:cNvPr>
          <p:cNvSpPr txBox="1"/>
          <p:nvPr/>
        </p:nvSpPr>
        <p:spPr>
          <a:xfrm>
            <a:off x="5731932" y="6032846"/>
            <a:ext cx="454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https://pytorch.org/hub/ultralytics_yolov5/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1138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F2C8FE-DD26-F488-56FB-3EECC39E9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 их характеристики моделей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DD41985-D048-13B0-460C-0518F6B9B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1561741"/>
            <a:ext cx="9840943" cy="52962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B031B2-6010-D40E-808F-7AE02C5D928C}"/>
              </a:ext>
            </a:extLst>
          </p:cNvPr>
          <p:cNvSpPr txBox="1"/>
          <p:nvPr/>
        </p:nvSpPr>
        <p:spPr>
          <a:xfrm>
            <a:off x="7306732" y="1397000"/>
            <a:ext cx="4809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классификации тарелок на чистые и грязные используется отдельная модель. Это пред обученная модель ResNet18 с измененными полно-связными (FC) слоями, веса всех слоёв кроме FC фиксируются и следовательно необходимо обучить только FC слои.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18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133B25-27C5-6553-E79A-9B7949D8C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 их характеристики моделей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3DEE4BF-F454-E1BA-2BEB-5A3D5FF1D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233" y="4330255"/>
            <a:ext cx="2874767" cy="216262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8EE46E-3DB8-1CF2-F297-32A0F0BB1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6" y="4309308"/>
            <a:ext cx="2874767" cy="21835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4EBAFB-7062-77A8-B97A-BE8956694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115" y="1549195"/>
            <a:ext cx="1477673" cy="11093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D06564-FF15-6637-0D4C-2FC3EC0CF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788" y="1549195"/>
            <a:ext cx="1477673" cy="110933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54A74F-3AC7-E65F-11B6-7A69B8738E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115" y="2658533"/>
            <a:ext cx="1477673" cy="11093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6988B33-13B1-498B-042C-4A1324167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788" y="2652303"/>
            <a:ext cx="1477673" cy="11093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E826E0-374F-5D5D-4570-01579ABE3C80}"/>
              </a:ext>
            </a:extLst>
          </p:cNvPr>
          <p:cNvSpPr txBox="1"/>
          <p:nvPr/>
        </p:nvSpPr>
        <p:spPr>
          <a:xfrm>
            <a:off x="1491749" y="4091664"/>
            <a:ext cx="92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8F1D03-8BAB-5D7B-A502-E15316943776}"/>
              </a:ext>
            </a:extLst>
          </p:cNvPr>
          <p:cNvSpPr txBox="1"/>
          <p:nvPr/>
        </p:nvSpPr>
        <p:spPr>
          <a:xfrm>
            <a:off x="4341116" y="407655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381354-DC2C-650D-3B77-544805EA9C0C}"/>
              </a:ext>
            </a:extLst>
          </p:cNvPr>
          <p:cNvSpPr txBox="1"/>
          <p:nvPr/>
        </p:nvSpPr>
        <p:spPr>
          <a:xfrm>
            <a:off x="372126" y="1235083"/>
            <a:ext cx="65616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обучения используется </a:t>
            </a:r>
            <a:r>
              <a:rPr lang="ru-RU" dirty="0" err="1"/>
              <a:t>датасет</a:t>
            </a:r>
            <a:r>
              <a:rPr lang="ru-RU" dirty="0"/>
              <a:t> тарелок с сайта </a:t>
            </a:r>
            <a:r>
              <a:rPr lang="ru-RU" dirty="0" err="1"/>
              <a:t>kaggle</a:t>
            </a:r>
            <a:r>
              <a:rPr lang="ru-RU" dirty="0"/>
              <a:t>, для тренировок и валидации размечены по 100 грязных и чистых тарелок, каждое 5 изображение используется для валидации, остальное для тренировки. К изображениям для тренировки применяется набор случайных аугментаций для большей эффективности обучения. Обученная модель сохраняется как </a:t>
            </a:r>
            <a:r>
              <a:rPr lang="ru-RU" dirty="0" err="1"/>
              <a:t>jit</a:t>
            </a:r>
            <a:r>
              <a:rPr lang="ru-RU" dirty="0"/>
              <a:t> скрипт и загружается уже в основной программе, </a:t>
            </a:r>
            <a:r>
              <a:rPr lang="ru-RU" dirty="0" err="1"/>
              <a:t>jit</a:t>
            </a:r>
            <a:r>
              <a:rPr lang="ru-RU" dirty="0"/>
              <a:t> скрипт позволяет не определять модель при загрузке.</a:t>
            </a:r>
            <a:br>
              <a:rPr lang="ru-RU" dirty="0"/>
            </a:br>
            <a:r>
              <a:rPr lang="ru-RU" dirty="0" err="1"/>
              <a:t>Loss</a:t>
            </a:r>
            <a:r>
              <a:rPr lang="ru-RU" dirty="0"/>
              <a:t> фикция и </a:t>
            </a:r>
            <a:r>
              <a:rPr lang="ru-RU" dirty="0" err="1"/>
              <a:t>accuracy</a:t>
            </a:r>
            <a:r>
              <a:rPr lang="ru-RU" dirty="0"/>
              <a:t> при обучение модели: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E37118-2CA1-65A4-D150-184561E387B0}"/>
              </a:ext>
            </a:extLst>
          </p:cNvPr>
          <p:cNvSpPr txBox="1"/>
          <p:nvPr/>
        </p:nvSpPr>
        <p:spPr>
          <a:xfrm>
            <a:off x="7071495" y="4490772"/>
            <a:ext cx="4282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Также был проведён тест на 100 новых изображениях из того же дата сета, и получен уровень достоверности предсказания 92 – 93%, в сравнение с ResNet50 у которого 94 - 96%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524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3FA808-AF13-45B4-3328-16E8A830D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206B64C6-098E-988C-3389-BA84065F26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1566" y="1388534"/>
            <a:ext cx="7653776" cy="4450292"/>
          </a:xfrm>
        </p:spPr>
      </p:pic>
    </p:spTree>
    <p:extLst>
      <p:ext uri="{BB962C8B-B14F-4D97-AF65-F5344CB8AC3E}">
        <p14:creationId xmlns:p14="http://schemas.microsoft.com/office/powerpoint/2010/main" val="66974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1FABB6-7A4F-31AB-2DFD-5438A37B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599"/>
            <a:ext cx="11277599" cy="1436037"/>
          </a:xfrm>
        </p:spPr>
        <p:txBody>
          <a:bodyPr/>
          <a:lstStyle/>
          <a:p>
            <a:r>
              <a:rPr lang="ru-RU" dirty="0"/>
              <a:t>Тестирование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C91831-9E2A-1950-A386-04BC8120C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787" y="3514442"/>
            <a:ext cx="1419423" cy="13527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9F47F3-5D0C-FED5-EE89-DD4600683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77" y="3323916"/>
            <a:ext cx="1752845" cy="1733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33024A-8F4C-895B-FB93-B17277D7FC27}"/>
              </a:ext>
            </a:extLst>
          </p:cNvPr>
          <p:cNvSpPr txBox="1"/>
          <p:nvPr/>
        </p:nvSpPr>
        <p:spPr>
          <a:xfrm>
            <a:off x="973666" y="2045637"/>
            <a:ext cx="433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Модель плохо классифицирует тарелки с сложным узором или рисунком: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97C8F13-0E83-6EB8-E864-966D629A0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77" y="3124352"/>
            <a:ext cx="2758022" cy="21329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787A32-82FA-3FF0-2ED3-51E64E29EA93}"/>
              </a:ext>
            </a:extLst>
          </p:cNvPr>
          <p:cNvSpPr txBox="1"/>
          <p:nvPr/>
        </p:nvSpPr>
        <p:spPr>
          <a:xfrm>
            <a:off x="5706533" y="2045637"/>
            <a:ext cx="564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Также замечена особенность что при близком цвете тарелки и фону модели сложно детектировать тарелку:</a:t>
            </a:r>
          </a:p>
        </p:txBody>
      </p:sp>
    </p:spTree>
    <p:extLst>
      <p:ext uri="{BB962C8B-B14F-4D97-AF65-F5344CB8AC3E}">
        <p14:creationId xmlns:p14="http://schemas.microsoft.com/office/powerpoint/2010/main" val="122201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9CCED05-1268-3D3C-8BF2-540894A42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338733" cy="38807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Потребление памяти всей программой около 1800 </a:t>
            </a:r>
            <a:r>
              <a:rPr lang="ru-RU" dirty="0" err="1">
                <a:solidFill>
                  <a:schemeClr val="tx1"/>
                </a:solidFill>
              </a:rPr>
              <a:t>MiB</a:t>
            </a:r>
            <a:r>
              <a:rPr lang="ru-RU" dirty="0">
                <a:solidFill>
                  <a:schemeClr val="tx1"/>
                </a:solidFill>
              </a:rPr>
              <a:t>, установлено с помощью утилиты </a:t>
            </a:r>
            <a:r>
              <a:rPr lang="ru-RU" dirty="0" err="1">
                <a:solidFill>
                  <a:schemeClr val="tx1"/>
                </a:solidFill>
              </a:rPr>
              <a:t>memory_profiler</a:t>
            </a:r>
            <a:r>
              <a:rPr lang="ru-RU" dirty="0">
                <a:solidFill>
                  <a:schemeClr val="tx1"/>
                </a:solidFill>
              </a:rPr>
              <a:t> с соответствует моим приблизительным расчётам и данным из мониторинга ресурсов </a:t>
            </a:r>
            <a:r>
              <a:rPr lang="ru-RU" dirty="0" err="1">
                <a:solidFill>
                  <a:schemeClr val="tx1"/>
                </a:solidFill>
              </a:rPr>
              <a:t>windows</a:t>
            </a:r>
            <a:r>
              <a:rPr lang="ru-RU" dirty="0">
                <a:solidFill>
                  <a:schemeClr val="tx1"/>
                </a:solidFill>
              </a:rPr>
              <a:t>. </a:t>
            </a:r>
          </a:p>
          <a:p>
            <a:pPr marL="0" indent="0">
              <a:buNone/>
            </a:pPr>
            <a:endParaRPr lang="ru-RU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Быстродействие программы можно оценить в FPS (кадров, которые программа обрисовывает за секунду).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1. Без использования модели FPS счётчик показывает 29 – 27 кадров, поскольку входящий поток с камеры установлен на 30 кадров.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2. При использовании только модели YOLO программа показывает приблизительно 22 - 20 кадров.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3. При использовании обеих моделей программа показывает приблизительно 16 кадров, в кадре 2 тарелки.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4. При использовании обеих моделей программа показывает приблизительно 10 - 9 кадров, в кадре 7 тарелки.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3EA76C3-C9AC-3EDB-7E95-CD3C02CBBB95}"/>
              </a:ext>
            </a:extLst>
          </p:cNvPr>
          <p:cNvSpPr txBox="1">
            <a:spLocks/>
          </p:cNvSpPr>
          <p:nvPr/>
        </p:nvSpPr>
        <p:spPr>
          <a:xfrm>
            <a:off x="677333" y="609599"/>
            <a:ext cx="11277599" cy="1436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Тестирование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848095701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326</TotalTime>
  <Words>374</Words>
  <Application>Microsoft Office PowerPoint</Application>
  <PresentationFormat>Широкоэкранный</PresentationFormat>
  <Paragraphs>24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Аспект</vt:lpstr>
      <vt:lpstr>Детектирование и классификация тарелок.</vt:lpstr>
      <vt:lpstr>Архитектура приложения</vt:lpstr>
      <vt:lpstr>Модели и их характеристики моделей</vt:lpstr>
      <vt:lpstr>Модели и их характеристики моделей</vt:lpstr>
      <vt:lpstr>Модели и их характеристики моделей</vt:lpstr>
      <vt:lpstr>Тестирование</vt:lpstr>
      <vt:lpstr>Тестирование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Детектирование и классификация тарелок (на грязные и чистые). </dc:title>
  <dc:creator>admin Admin</dc:creator>
  <cp:lastModifiedBy>admin Admin</cp:lastModifiedBy>
  <cp:revision>6</cp:revision>
  <dcterms:created xsi:type="dcterms:W3CDTF">2022-12-01T21:17:48Z</dcterms:created>
  <dcterms:modified xsi:type="dcterms:W3CDTF">2022-12-05T10:03:12Z</dcterms:modified>
</cp:coreProperties>
</file>